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</p:sldMasterIdLst>
  <p:notesMasterIdLst>
    <p:notesMasterId r:id="rId29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77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8" r:id="rId28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FF"/>
    <a:srgbClr val="00FF00"/>
    <a:srgbClr val="CCFF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73179-2DEB-4D59-8252-A121C1B9DD25}" type="datetimeFigureOut">
              <a:rPr lang="it-IT" smtClean="0"/>
              <a:t>11/12/2017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737EA-A90C-497A-B954-97D6CCF7E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34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737EA-A90C-497A-B954-97D6CCF7EDC1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06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Immagine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magine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Immagine 6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Immagine 7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7" name="Immagine 10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8" name="Immagine 10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4" name="Immagine 14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5" name="Immagine 14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80" name="Immagine 17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81" name="Immagine 18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7308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5857512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97220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57317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59146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1155499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914184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17574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591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848909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9839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Immagin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Immagin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82838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752570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30503329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80362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829456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306894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51982509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311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80276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044975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175701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57174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magin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Immagin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080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pc="-1">
                <a:latin typeface="Arial"/>
              </a:rPr>
              <a:t>Fai clic per modificare il formato del testo della struttura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800" spc="-1">
                <a:latin typeface="Arial"/>
              </a:rPr>
              <a:t>Secondo livello struttura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400" spc="-1">
                <a:latin typeface="Arial"/>
              </a:rPr>
              <a:t>Terzo livello struttura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000" spc="-1">
                <a:latin typeface="Arial"/>
              </a:rPr>
              <a:t>Quarto livello struttura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Quinto livello struttura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Sesto livello struttura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Settimo livello struttura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spc="-1">
                <a:latin typeface="Arial"/>
              </a:rPr>
              <a:t>Fai clic per modificare il formato del testo del titolo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pc="-1">
                <a:latin typeface="Arial"/>
              </a:rPr>
              <a:t>Fai clic per modificare il formato del testo della struttura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800" spc="-1">
                <a:latin typeface="Arial"/>
              </a:rPr>
              <a:t>Secondo livello struttura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400" spc="-1">
                <a:latin typeface="Arial"/>
              </a:rPr>
              <a:t>Terzo livello struttura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000" spc="-1">
                <a:latin typeface="Arial"/>
              </a:rPr>
              <a:t>Quarto livello struttura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Quinto livello struttura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Sesto livello struttura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Settimo livello struttura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Fai clic per modificare il formato del testo della struttura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1800" spc="-1">
                <a:latin typeface="Arial"/>
              </a:rPr>
              <a:t>Secondo livello struttura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Terzo livello struttura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1800" spc="-1">
                <a:latin typeface="Arial"/>
              </a:rPr>
              <a:t>Quarto livello struttura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Quinto livello struttura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Sesto livello struttura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Settimo livello struttura</a:t>
            </a:r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Fai clic per modificare il formato del testo della struttura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1800" spc="-1">
                <a:latin typeface="Arial"/>
              </a:rPr>
              <a:t>Secondo livello struttura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Terzo livello struttura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1800" spc="-1">
                <a:latin typeface="Arial"/>
              </a:rPr>
              <a:t>Quarto livello struttura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Quinto livello struttura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Sesto livello struttura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1800" spc="-1">
                <a:latin typeface="Arial"/>
              </a:rPr>
              <a:t>Settimo livello struttura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349D8-7C0D-4D69-869F-BBA99259162C}" type="datetimeFigureOut">
              <a:rPr lang="it-IT" smtClean="0"/>
              <a:t>11/12/2017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DB699-48C6-4EF6-84A8-077D194D944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spc="-1">
                <a:latin typeface="Arial"/>
              </a:rPr>
              <a:t>Fai clic per modificare il formato del testo del titolo</a:t>
            </a:r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pc="-1">
                <a:latin typeface="Arial"/>
              </a:rPr>
              <a:t>Fai clic per modificare il formato del testo della struttura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800" spc="-1">
                <a:latin typeface="Arial"/>
              </a:rPr>
              <a:t>Secondo livello struttura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400" spc="-1">
                <a:latin typeface="Arial"/>
              </a:rPr>
              <a:t>Terzo livello struttura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000" spc="-1">
                <a:latin typeface="Arial"/>
              </a:rPr>
              <a:t>Quarto livello struttura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Quinto livello struttura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Sesto livello struttura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Arial"/>
              </a:rPr>
              <a:t>Settimo livello struttura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4400">
                <a:solidFill>
                  <a:srgbClr val="000000"/>
                </a:solidFill>
                <a:latin typeface="Calibri"/>
              </a:rPr>
              <a:t>Fate clic per modificare il formato del testo del titoloFare clic per modificare lo stile del titolo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Sesto livello struttura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Settimo livello strutturaFare clic per modificare stili del testo dello schema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Secondo livello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it-IT" sz="2400">
                <a:solidFill>
                  <a:srgbClr val="000000"/>
                </a:solidFill>
                <a:latin typeface="Calibri"/>
              </a:rPr>
              <a:t>Terzo livello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it-IT" sz="2000">
                <a:solidFill>
                  <a:srgbClr val="000000"/>
                </a:solidFill>
                <a:latin typeface="Calibri"/>
              </a:rPr>
              <a:t>Quarto livello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it-IT" sz="2000">
                <a:solidFill>
                  <a:srgbClr val="000000"/>
                </a:solidFill>
                <a:latin typeface="Calibri"/>
              </a:rPr>
              <a:t>Quinto livello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r>
              <a:rPr lang="it-IT" sz="1200">
                <a:solidFill>
                  <a:srgbClr val="8B8B8B"/>
                </a:solidFill>
                <a:latin typeface="Calibri"/>
              </a:rPr>
              <a:t>03/01/17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67CA3B37-185E-4130-944F-20936AD5CFA3}" type="slidenum">
              <a:rPr lang="it-IT" sz="1200">
                <a:solidFill>
                  <a:srgbClr val="8B8B8B"/>
                </a:solidFill>
                <a:latin typeface="Calibri"/>
              </a:rPr>
              <a:pPr algn="r"/>
              <a:t>‹N›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2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4400">
                <a:solidFill>
                  <a:srgbClr val="000000"/>
                </a:solidFill>
                <a:latin typeface="Calibri"/>
              </a:rPr>
              <a:t>Fate clic per modificare il formato del testo del titoloFare clic per modificare lo stile del titolo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r>
              <a:rPr lang="it-IT" sz="1200">
                <a:solidFill>
                  <a:srgbClr val="8B8B8B"/>
                </a:solidFill>
                <a:latin typeface="Calibri"/>
              </a:rPr>
              <a:t>03/01/17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50E5D2C9-8C52-4244-84DD-EB82B99D8D45}" type="slidenum">
              <a:rPr lang="it-IT" sz="1200">
                <a:solidFill>
                  <a:srgbClr val="8B8B8B"/>
                </a:solidFill>
                <a:latin typeface="Calibri"/>
              </a:rPr>
              <a:pPr algn="r"/>
              <a:t>‹N›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it-IT" sz="3200">
                <a:latin typeface="Calibri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 sz="2400">
                <a:latin typeface="Calibri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 sz="2000">
                <a:latin typeface="Calibri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 sz="2000">
                <a:latin typeface="Calibri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z="2000">
                <a:latin typeface="Calibri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000">
                <a:latin typeface="Calibri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000">
                <a:latin typeface="Calibri"/>
              </a:rPr>
              <a:t>Settimo livello struttura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64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251640" y="1556640"/>
            <a:ext cx="8228880" cy="2879640"/>
          </a:xfrm>
          <a:prstGeom prst="rect">
            <a:avLst/>
          </a:prstGeom>
          <a:gradFill>
            <a:gsLst>
              <a:gs pos="0">
                <a:srgbClr val="E3FBC2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endParaRPr dirty="0"/>
          </a:p>
          <a:p>
            <a:pPr algn="ctr"/>
            <a:r>
              <a:rPr lang="it-IT" sz="4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ISTITUTO COMPRENSIVO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it-IT" sz="4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14 SAN MASSIMO</a:t>
            </a:r>
            <a:endParaRPr dirty="0"/>
          </a:p>
        </p:txBody>
      </p:sp>
      <p:pic>
        <p:nvPicPr>
          <p:cNvPr id="183" name="Immagine 4"/>
          <p:cNvPicPr/>
          <p:nvPr/>
        </p:nvPicPr>
        <p:blipFill>
          <a:blip r:embed="rId2"/>
          <a:srcRect l="4258" r="9753" b="3215"/>
          <a:stretch/>
        </p:blipFill>
        <p:spPr>
          <a:xfrm>
            <a:off x="4284000" y="1772640"/>
            <a:ext cx="532800" cy="5994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it-IT" sz="4400" dirty="0">
                <a:solidFill>
                  <a:prstClr val="black"/>
                </a:solidFill>
                <a:latin typeface="Calibri"/>
              </a:rPr>
              <a:t>I Progetti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217" name="TextShape 2"/>
          <p:cNvSpPr txBox="1"/>
          <p:nvPr/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/>
          <a:lstStyle/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Continuità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Accoglienza con Mimì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Le </a:t>
            </a:r>
            <a:r>
              <a:rPr lang="it-IT" sz="2800" dirty="0" err="1">
                <a:solidFill>
                  <a:prstClr val="black"/>
                </a:solidFill>
                <a:latin typeface="Calibri"/>
              </a:rPr>
              <a:t>routines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Intersezione </a:t>
            </a:r>
            <a:r>
              <a:rPr lang="it-IT" sz="2800" dirty="0" err="1">
                <a:solidFill>
                  <a:prstClr val="black"/>
                </a:solidFill>
                <a:latin typeface="Calibri"/>
              </a:rPr>
              <a:t>aRTaLBERO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Esperienze percettive attraverso il gioco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Biblioteca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Che bello fare festa</a:t>
            </a:r>
            <a:endParaRPr dirty="0">
              <a:solidFill>
                <a:prstClr val="black"/>
              </a:solidFill>
            </a:endParaRPr>
          </a:p>
          <a:p>
            <a:pPr>
              <a:buSzPct val="45000"/>
              <a:buFont typeface="StarSymbol"/>
              <a:buChar char=""/>
            </a:pPr>
            <a:endParaRPr dirty="0">
              <a:solidFill>
                <a:prstClr val="black"/>
              </a:solidFill>
            </a:endParaRPr>
          </a:p>
        </p:txBody>
      </p:sp>
      <p:sp>
        <p:nvSpPr>
          <p:cNvPr id="218" name="TextShape 3"/>
          <p:cNvSpPr txBox="1"/>
          <p:nvPr/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/>
          <a:lstStyle/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Sogni belli … bellissimi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Scopriamo le stagioni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Educazione stradale</a:t>
            </a:r>
            <a:endParaRPr dirty="0">
              <a:solidFill>
                <a:prstClr val="black"/>
              </a:solidFill>
            </a:endParaRP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Scuola sicura</a:t>
            </a: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Inglese</a:t>
            </a: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Giochi Fonologici</a:t>
            </a: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Motoria</a:t>
            </a:r>
          </a:p>
          <a:p>
            <a:pPr marL="457200" indent="-457200">
              <a:buSzPct val="45000"/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Pregrafismo e </a:t>
            </a:r>
            <a:r>
              <a:rPr lang="it-IT" sz="2800" dirty="0" err="1">
                <a:solidFill>
                  <a:prstClr val="black"/>
                </a:solidFill>
                <a:latin typeface="Calibri"/>
              </a:rPr>
              <a:t>precalcolo</a:t>
            </a:r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47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pattFill prst="solidDmnd">
            <a:fgClr>
              <a:srgbClr val="FFCCFF"/>
            </a:fgClr>
            <a:bgClr>
              <a:schemeClr val="bg1"/>
            </a:bgClr>
          </a:pattFill>
          <a:ln w="9360">
            <a:solidFill>
              <a:srgbClr val="BE4B48"/>
            </a:solidFill>
            <a:rou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800" i="1" strike="noStrike" spc="-1">
                <a:solidFill>
                  <a:srgbClr val="25406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Accoglienza </a:t>
            </a:r>
            <a:endParaRPr/>
          </a:p>
        </p:txBody>
      </p:sp>
      <p:sp>
        <p:nvSpPr>
          <p:cNvPr id="204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pattFill prst="shingle">
            <a:fgClr>
              <a:srgbClr val="FF99FF"/>
            </a:fgClr>
            <a:bgClr>
              <a:schemeClr val="bg1"/>
            </a:bgClr>
          </a:pattFill>
          <a:ln w="9360">
            <a:solidFill>
              <a:srgbClr val="BE4B48"/>
            </a:solidFill>
            <a:rou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90000"/>
              </a:lnSpc>
              <a:buClr>
                <a:srgbClr val="10243E"/>
              </a:buClr>
              <a:buFont typeface="Arial"/>
              <a:buChar char="•"/>
            </a:pPr>
            <a:r>
              <a:rPr lang="it-IT" sz="2800" strike="noStrike" spc="-1" dirty="0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L’accoglienza assume valore  per il bambino, la famiglia e la scuola.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 marL="343080" indent="-342360">
              <a:lnSpc>
                <a:spcPct val="90000"/>
              </a:lnSpc>
              <a:buClr>
                <a:srgbClr val="10243E"/>
              </a:buClr>
              <a:buFont typeface="Arial"/>
              <a:buChar char="•"/>
            </a:pPr>
            <a:r>
              <a:rPr lang="it-IT" sz="2800" strike="noStrike" spc="-1" dirty="0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Creazione di un clima accogliente e rassicurante per dar modo ad ogni bambino di sentirsi accolto, riconosciuto e accompagnato nella sua crescita.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 marL="343080" indent="-342360">
              <a:lnSpc>
                <a:spcPct val="90000"/>
              </a:lnSpc>
              <a:buClr>
                <a:srgbClr val="10243E"/>
              </a:buClr>
              <a:buFont typeface="Arial"/>
              <a:buChar char="•"/>
            </a:pPr>
            <a:r>
              <a:rPr lang="it-IT" sz="2800" strike="noStrike" spc="-1" dirty="0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Attuazione di strategie per aiutare i bambini a superare il distacco, il sentirsi soli, scoprire il valore dell’amicizia, della collaborazione sentendosi più sicuri.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323640" y="404640"/>
            <a:ext cx="8300880" cy="5976000"/>
          </a:xfrm>
          <a:prstGeom prst="rect">
            <a:avLst/>
          </a:pr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 marL="343080" indent="-342360" algn="ctr">
              <a:lnSpc>
                <a:spcPct val="100000"/>
              </a:lnSpc>
            </a:pPr>
            <a:r>
              <a:rPr lang="it-IT" sz="3200" b="1" u="sng" strike="noStrike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momenti che contraddistinguono </a:t>
            </a:r>
          </a:p>
          <a:p>
            <a:pPr marL="343080" indent="-342360" algn="ctr">
              <a:lnSpc>
                <a:spcPct val="100000"/>
              </a:lnSpc>
            </a:pPr>
            <a:r>
              <a:rPr lang="it-IT" sz="3200" b="1" u="sng" strike="noStrike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l’accoglienza sono:</a:t>
            </a:r>
            <a:endParaRPr dirty="0"/>
          </a:p>
          <a:p>
            <a:pPr marL="343080" indent="-342360">
              <a:lnSpc>
                <a:spcPct val="100000"/>
              </a:lnSpc>
            </a:pPr>
            <a:endParaRPr dirty="0"/>
          </a:p>
          <a:p>
            <a:pPr marL="343080" indent="-342360">
              <a:lnSpc>
                <a:spcPct val="100000"/>
              </a:lnSpc>
              <a:buClr>
                <a:srgbClr val="17375E"/>
              </a:buClr>
              <a:buFont typeface="Arial"/>
              <a:buChar char="•"/>
            </a:pPr>
            <a:r>
              <a:rPr lang="it-IT" sz="3200" strike="noStrike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l’attenzione alle </a:t>
            </a:r>
            <a:r>
              <a:rPr lang="it-IT" sz="3200" strike="noStrike" spc="-1" dirty="0" err="1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routines</a:t>
            </a:r>
            <a:r>
              <a:rPr lang="it-IT" sz="3200" strike="noStrike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3080" indent="-342360">
              <a:lnSpc>
                <a:spcPct val="100000"/>
              </a:lnSpc>
              <a:buClr>
                <a:srgbClr val="17375E"/>
              </a:buClr>
              <a:buFont typeface="Arial"/>
              <a:buChar char="•"/>
            </a:pPr>
            <a:r>
              <a:rPr lang="it-IT" sz="3200" strike="noStrike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l’organizzazione degli spazi;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3080" indent="-342360">
              <a:lnSpc>
                <a:spcPct val="100000"/>
              </a:lnSpc>
              <a:buClr>
                <a:srgbClr val="17375E"/>
              </a:buClr>
              <a:buFont typeface="Arial"/>
              <a:buChar char="•"/>
            </a:pPr>
            <a:r>
              <a:rPr lang="it-IT" sz="3200" strike="noStrike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cura delle relazioni;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3080" indent="-342360">
              <a:lnSpc>
                <a:spcPct val="100000"/>
              </a:lnSpc>
              <a:buClr>
                <a:srgbClr val="17375E"/>
              </a:buClr>
              <a:buFont typeface="Arial"/>
              <a:buChar char="•"/>
            </a:pPr>
            <a:r>
              <a:rPr lang="it-IT" sz="3200" strike="noStrike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proposte di attività specifiche.</a:t>
            </a:r>
          </a:p>
          <a:p>
            <a:pPr marL="343080" indent="-342360">
              <a:lnSpc>
                <a:spcPct val="100000"/>
              </a:lnSpc>
              <a:buClr>
                <a:srgbClr val="17375E"/>
              </a:buClr>
              <a:buFont typeface="Arial"/>
              <a:buChar char="•"/>
            </a:pPr>
            <a:endParaRPr lang="it-IT" sz="3200" spc="-1" dirty="0">
              <a:solidFill>
                <a:srgbClr val="17375E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360">
              <a:lnSpc>
                <a:spcPct val="100000"/>
              </a:lnSpc>
              <a:buClr>
                <a:srgbClr val="17375E"/>
              </a:buClr>
              <a:buFont typeface="Arial"/>
              <a:buChar char="•"/>
            </a:pPr>
            <a:r>
              <a:rPr lang="it-IT" sz="3200" spc="-1" dirty="0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uscite didattiche per gruppi </a:t>
            </a:r>
            <a:r>
              <a:rPr lang="it-IT" sz="3200" spc="-1">
                <a:solidFill>
                  <a:srgbClr val="17375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 età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solidFill>
            <a:srgbClr val="9BBB59"/>
          </a:solidFill>
          <a:ln w="38160">
            <a:noFill/>
            <a:rou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1" strike="noStrike" spc="-1" dirty="0">
                <a:solidFill>
                  <a:srgbClr val="F9F3DD"/>
                </a:solidFill>
                <a:uFill>
                  <a:solidFill>
                    <a:srgbClr val="FFFFFF"/>
                  </a:solidFill>
                </a:uFill>
                <a:latin typeface="Bradley Hand ITC" panose="03070402050302030203" pitchFamily="66" charset="0"/>
              </a:rPr>
              <a:t>Le routine</a:t>
            </a:r>
            <a:endParaRPr dirty="0">
              <a:latin typeface="Bradley Hand ITC" panose="03070402050302030203" pitchFamily="66" charset="0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it-IT" sz="240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endParaRPr dirty="0"/>
          </a:p>
          <a:p>
            <a:pPr marL="343080" indent="-342360">
              <a:lnSpc>
                <a:spcPct val="100000"/>
              </a:lnSpc>
            </a:pPr>
            <a:r>
              <a:rPr lang="it-IT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dley Hand ITC" panose="03070402050302030203" pitchFamily="66" charset="0"/>
              </a:rPr>
              <a:t>     </a:t>
            </a:r>
            <a:r>
              <a:rPr lang="it-IT" sz="2800" b="1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Bradley Hand ITC" panose="03070402050302030203" pitchFamily="66" charset="0"/>
              </a:rPr>
              <a:t>IN UNA PROSPETTIVA DI VALORIZZAZIONE ED INTEGRAZIONE DI TUTTE LE ESPERIENZE FORMATIVE, LE ATTIVITA’ RICORRENTI DI VITA QUOTIDIANA RIVESTONO UN RUOLO IMPORTANTE DAL MOMENTO CHE IL BAMBINO SVILUPPA LA SUA  AUTONOMIA E POTENZIA LA SUA ABILITA’ ANCHE MEDIANTE COMPORTAMENTI USUALI ED AZIONI CONSUETE.</a:t>
            </a:r>
            <a:endParaRPr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2290354" y="274679"/>
            <a:ext cx="4310743" cy="2094052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360">
            <a:solidFill>
              <a:srgbClr val="7D5F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 dirty="0" err="1">
                <a:solidFill>
                  <a:srgbClr val="00FF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Attivita'</a:t>
            </a:r>
            <a:r>
              <a:rPr lang="it-IT" sz="4400" strike="noStrike" spc="-1" dirty="0">
                <a:solidFill>
                  <a:srgbClr val="00FF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motoria</a:t>
            </a:r>
            <a:endParaRPr dirty="0">
              <a:solidFill>
                <a:srgbClr val="00FF00"/>
              </a:solidFill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683640" y="2473234"/>
            <a:ext cx="7817400" cy="3883286"/>
          </a:xfrm>
          <a:prstGeom prst="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10800000" scaled="1"/>
            <a:tileRect/>
          </a:gradFill>
          <a:ln w="9360">
            <a:solidFill>
              <a:srgbClr val="7D5F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it-IT" sz="3200" b="1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endParaRPr dirty="0"/>
          </a:p>
          <a:p>
            <a:pPr marL="343080" indent="-342360">
              <a:lnSpc>
                <a:spcPct val="100000"/>
              </a:lnSpc>
            </a:pPr>
            <a:r>
              <a:rPr lang="it-IT" sz="3200" b="1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it-IT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L’attività motoria favorisce </a:t>
            </a:r>
            <a:endParaRPr dirty="0"/>
          </a:p>
          <a:p>
            <a:pPr marL="343080" indent="-342360">
              <a:lnSpc>
                <a:spcPct val="100000"/>
              </a:lnSpc>
            </a:pPr>
            <a:r>
              <a:rPr lang="it-IT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un equilibrato sviluppo psicofisico del bambino. </a:t>
            </a:r>
            <a:endParaRPr dirty="0"/>
          </a:p>
          <a:p>
            <a:pPr marL="343080" indent="-342360">
              <a:lnSpc>
                <a:spcPct val="100000"/>
              </a:lnSpc>
            </a:pPr>
            <a:endParaRPr dirty="0"/>
          </a:p>
          <a:p>
            <a:pPr marL="343080" indent="-342360">
              <a:lnSpc>
                <a:spcPct val="100000"/>
              </a:lnSpc>
            </a:pPr>
            <a:r>
              <a:rPr lang="it-IT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Attraverso i «luoghi strutturati» e «materiali specifici»   il bambino rielabora emozioni (paure, vissuti…) .</a:t>
            </a:r>
            <a:r>
              <a:rPr lang="it-IT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solidFill>
            <a:srgbClr val="95B3D7"/>
          </a:solidFill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Alimentazione e benessere</a:t>
            </a:r>
            <a:endParaRPr/>
          </a:p>
        </p:txBody>
      </p:sp>
      <p:sp>
        <p:nvSpPr>
          <p:cNvPr id="21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gradFill>
            <a:gsLst>
              <a:gs pos="0">
                <a:srgbClr val="9AB4E4"/>
              </a:gs>
              <a:gs pos="100000">
                <a:srgbClr val="E0E8F5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Avviare ad una corretta alimentazione attraverso: </a:t>
            </a:r>
            <a:endParaRPr/>
          </a:p>
          <a:p>
            <a:pPr marL="343080" indent="-342360"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l’educazione percettiva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l’assaggio e la familiarità con i cibi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relazione fra cibo e salute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l’educazione alla consapevolezza e responsabilità</a:t>
            </a:r>
            <a:endParaRPr/>
          </a:p>
          <a:p>
            <a:pPr marL="343080" indent="-342360">
              <a:lnSpc>
                <a:spcPct val="100000"/>
              </a:lnSpc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nella scelta del cibo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914400" y="274680"/>
            <a:ext cx="77716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3600" b="1" strike="noStrike" spc="-1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REGOLAMENTO DELLA SCUOLA</a:t>
            </a:r>
            <a:endParaRPr/>
          </a:p>
        </p:txBody>
      </p:sp>
      <p:sp>
        <p:nvSpPr>
          <p:cNvPr id="213" name="CustomShape 2"/>
          <p:cNvSpPr/>
          <p:nvPr/>
        </p:nvSpPr>
        <p:spPr>
          <a:xfrm>
            <a:off x="323640" y="908640"/>
            <a:ext cx="8568360" cy="5688000"/>
          </a:xfrm>
          <a:prstGeom prst="rect">
            <a:avLst/>
          </a:prstGeom>
          <a:solidFill>
            <a:srgbClr val="FAC090"/>
          </a:solidFill>
          <a:ln>
            <a:solidFill>
              <a:srgbClr val="E46C0A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Rispetto degli orari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di entrata e di uscita;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In caso di ritardo, avvisare telefonicamente le insegnanti;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I bambini vengono consegnati ai genitori o a persona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maggiorenne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con delega scritta dalla famiglia; 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Rispetto 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degli arredi e del materiale scolastico;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L’accesso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a scuola da parte degli adulti, è consentito oltre gli orari di entrata ed uscita dei bambini,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solo su preavviso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e/o appuntamento;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I colloqui individuali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con i genitori vengono effettuati periodicamente in date stabilite e comunicate dalle insegnanti;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Avvertire le insegnanti  nel caso di somministrazione di farmaci a scuola;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E’ possibile richiedere una </a:t>
            </a:r>
            <a:r>
              <a:rPr lang="it-IT" sz="1800" u="sng" strike="noStrike" spc="-1">
                <a:solidFill>
                  <a:srgbClr val="4F81BD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dieta alternativa</a:t>
            </a:r>
            <a:r>
              <a:rPr lang="it-IT" sz="1800" strike="noStrike" spc="-1">
                <a:solidFill>
                  <a:srgbClr val="4F81BD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per motivi di salute/religiosi;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E’ gradita la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comunicazione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tempestiva 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in caso di malattie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infettive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;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Per la riammissione a scuola dopo </a:t>
            </a:r>
            <a:r>
              <a:rPr lang="it-IT" sz="1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un’ assenza superiore ai 6 giorni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(conteggiando anche il sabato e la domenica) è </a:t>
            </a:r>
            <a:r>
              <a:rPr lang="it-IT" sz="1800" u="sng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obbligatorio il certificato</a:t>
            </a:r>
            <a:r>
              <a:rPr lang="it-IT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</a:t>
            </a:r>
            <a:r>
              <a:rPr lang="it-IT" sz="1800" u="sng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medico.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914400" y="274680"/>
            <a:ext cx="7771680" cy="921240"/>
          </a:xfrm>
          <a:prstGeom prst="rect">
            <a:avLst/>
          </a:prstGeom>
          <a:solidFill>
            <a:srgbClr val="CCC1DA"/>
          </a:solidFill>
          <a:ln w="25560">
            <a:solidFill>
              <a:srgbClr val="8064A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corredo</a:t>
            </a:r>
            <a:endParaRPr/>
          </a:p>
        </p:txBody>
      </p:sp>
      <p:sp>
        <p:nvSpPr>
          <p:cNvPr id="21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solidFill>
            <a:srgbClr val="CCC1DA"/>
          </a:solidFill>
          <a:ln w="57240">
            <a:solidFill>
              <a:srgbClr val="7D5FA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CORREDO</a:t>
            </a:r>
            <a:r>
              <a:rPr lang="it-IT" sz="2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Ogni</a:t>
            </a:r>
            <a:r>
              <a:rPr lang="it-IT" sz="2800" strike="noStrike" spc="-1">
                <a:solidFill>
                  <a:srgbClr val="FF9999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bambino</a:t>
            </a:r>
            <a:r>
              <a:rPr lang="it-IT" sz="2800" strike="noStrike" spc="-1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 bambina deve essere provvisto di: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80880" indent="-380160">
              <a:lnSpc>
                <a:spcPct val="100000"/>
              </a:lnSpc>
              <a:buClr>
                <a:srgbClr val="4F81BD"/>
              </a:buClr>
              <a:buFont typeface="Arial"/>
              <a:buChar char="•"/>
            </a:pPr>
            <a:r>
              <a:rPr lang="it-IT" sz="2600" b="1" strike="noStrike" spc="-1">
                <a:solidFill>
                  <a:srgbClr val="4F81B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SACCHETTO IN STOFFA</a:t>
            </a:r>
            <a:r>
              <a:rPr lang="it-IT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 piccolo asciugamano </a:t>
            </a:r>
            <a:endParaRPr/>
          </a:p>
          <a:p>
            <a:pPr marL="380880" indent="-380160">
              <a:lnSpc>
                <a:spcPct val="100000"/>
              </a:lnSpc>
              <a:buClr>
                <a:srgbClr val="4F81BD"/>
              </a:buClr>
              <a:buFont typeface="Arial"/>
              <a:buChar char="•"/>
            </a:pPr>
            <a:r>
              <a:rPr lang="it-IT" sz="2600" b="1" strike="noStrike" spc="-1">
                <a:solidFill>
                  <a:srgbClr val="4F81B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SACCHETTO  O ZAINETTO 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con: </a:t>
            </a:r>
            <a:r>
              <a:rPr lang="it-IT" sz="28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cambio completo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(calze, mutande, canotta, maglia, pantaloni, scarpe con lo strappo… </a:t>
            </a:r>
            <a:endParaRPr/>
          </a:p>
          <a:p>
            <a:pPr marL="380880" indent="-380160">
              <a:lnSpc>
                <a:spcPct val="100000"/>
              </a:lnSpc>
              <a:buClr>
                <a:srgbClr val="4F81BD"/>
              </a:buClr>
              <a:buFont typeface="Arial"/>
              <a:buChar char="•"/>
            </a:pPr>
            <a:r>
              <a:rPr lang="it-IT" sz="2600" b="1" strike="noStrike" spc="-1">
                <a:solidFill>
                  <a:srgbClr val="4F81B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SACCHETTO IN STOFFA</a:t>
            </a:r>
            <a:r>
              <a:rPr lang="it-IT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con: copertina/ lenzuolo, cuscino antisoffoco.</a:t>
            </a:r>
            <a:endParaRPr/>
          </a:p>
          <a:p>
            <a:pPr marL="380880" indent="-380160">
              <a:lnSpc>
                <a:spcPct val="100000"/>
              </a:lnSpc>
              <a:buFont typeface="Arial"/>
              <a:buChar char="•"/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Ogni capo deve essere provvisto di </a:t>
            </a:r>
            <a:r>
              <a:rPr lang="it-IT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NOME e COGNOME</a:t>
            </a:r>
            <a:r>
              <a:rPr lang="it-IT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467640" y="116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endParaRPr dirty="0"/>
          </a:p>
          <a:p>
            <a:pPr algn="ctr"/>
            <a:r>
              <a:rPr lang="it-IT" sz="4000" strike="noStrike" spc="-1" dirty="0">
                <a:solidFill>
                  <a:srgbClr val="953735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Organizzazione della giornata</a:t>
            </a:r>
            <a:endParaRPr sz="4000"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217" name="CustomShape 2"/>
          <p:cNvSpPr/>
          <p:nvPr/>
        </p:nvSpPr>
        <p:spPr>
          <a:xfrm>
            <a:off x="323640" y="836640"/>
            <a:ext cx="8496360" cy="5688000"/>
          </a:xfrm>
          <a:prstGeom prst="rect">
            <a:avLst/>
          </a:prstGeom>
          <a:solidFill>
            <a:srgbClr val="FFCC00"/>
          </a:solidFill>
          <a:ln w="76320">
            <a:solidFill>
              <a:srgbClr val="E46C0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7.40 – 8.00          Anticipo (pre-scuola per un minimo di 10       bambini su richiesta a pagamento)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8.00 – 9.00          Entrata , accoglienza e gioco libero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9.00 – 10.30      Grande routine ,</a:t>
            </a:r>
            <a:r>
              <a:rPr lang="it-IT" sz="240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merenda,gioco</a:t>
            </a: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guidato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10.30 – 11.45     Attività con compresenza degli insegnanti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11.50– 12.00     Preparazione al pranzo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12.00 – 13.00     Mensa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13.15 – 13.30     Uscita intermedia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13.30 – 15.00    Attività  per I bambini di 4- 5 anni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13.30 – 15.00   Riposo bambini di 3  anni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15.00– 15.25     merenda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15.30 – 15.45     gioco libero o guidato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15.40-16.00      Uscita dei bambini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solidFill>
            <a:srgbClr val="8064A2"/>
          </a:solidFill>
          <a:ln w="25560">
            <a:solidFill>
              <a:srgbClr val="5E497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 si può iscrivere</a:t>
            </a:r>
            <a:endParaRPr/>
          </a:p>
        </p:txBody>
      </p:sp>
      <p:sp>
        <p:nvSpPr>
          <p:cNvPr id="21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solidFill>
            <a:srgbClr val="8064A2"/>
          </a:solidFill>
          <a:ln w="381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Tutti i bambini che hanno compiuto i 3 anni entro il 31 dicembre 2018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bambini che compiono i tre anni entro il 30 aprile 2019. Per questi l’inserimento avverrà a partire da gennaio 2019</a:t>
            </a:r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 è in regola con tutte le </a:t>
            </a:r>
            <a:r>
              <a:rPr lang="it-IT" sz="3200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vacinazioni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gradFill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38160">
            <a:solidFill>
              <a:srgbClr val="BE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NOSTRE SCUOLE</a:t>
            </a:r>
            <a:endParaRPr/>
          </a:p>
        </p:txBody>
      </p:sp>
      <p:sp>
        <p:nvSpPr>
          <p:cNvPr id="18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gradFill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57240">
            <a:solidFill>
              <a:srgbClr val="BE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Scuola dell’Infanzia “</a:t>
            </a:r>
            <a:r>
              <a:rPr lang="it-IT" sz="32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Magnolia</a:t>
            </a: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</a:t>
            </a: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Scuola Primaria Collodi</a:t>
            </a: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Scuola Primaria Romagnoli</a:t>
            </a: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Scuola Primaria Europa Unita</a:t>
            </a: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Scuola Secondaria Don Milani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457200" y="274679"/>
            <a:ext cx="8228880" cy="1353823"/>
          </a:xfrm>
          <a:prstGeom prst="rect">
            <a:avLst/>
          </a:prstGeom>
          <a:gradFill>
            <a:gsLst>
              <a:gs pos="0">
                <a:srgbClr val="BFD4FE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endParaRPr dirty="0"/>
          </a:p>
          <a:p>
            <a:pPr algn="ctr"/>
            <a:r>
              <a:rPr lang="it-IT" sz="2800" strike="noStrike" spc="-1" dirty="0">
                <a:solidFill>
                  <a:srgbClr val="003399"/>
                </a:solidFill>
                <a:uFill>
                  <a:solidFill>
                    <a:srgbClr val="FFFFFF"/>
                  </a:solidFill>
                </a:uFill>
                <a:latin typeface="Calligraph421 BT"/>
              </a:rPr>
              <a:t>Procedura di iscrizione </a:t>
            </a:r>
            <a:endParaRPr sz="2800" dirty="0"/>
          </a:p>
          <a:p>
            <a:pPr algn="ctr"/>
            <a:r>
              <a:rPr lang="it-IT" sz="2800" spc="-1" dirty="0">
                <a:solidFill>
                  <a:srgbClr val="003399"/>
                </a:solidFill>
                <a:uFill>
                  <a:solidFill>
                    <a:srgbClr val="FFFFFF"/>
                  </a:solidFill>
                </a:uFill>
                <a:latin typeface="Calligraph421 BT"/>
              </a:rPr>
              <a:t>d</a:t>
            </a:r>
            <a:r>
              <a:rPr lang="it-IT" sz="2800" strike="noStrike" spc="-1" dirty="0">
                <a:solidFill>
                  <a:srgbClr val="003399"/>
                </a:solidFill>
                <a:uFill>
                  <a:solidFill>
                    <a:srgbClr val="FFFFFF"/>
                  </a:solidFill>
                </a:uFill>
                <a:latin typeface="Calligraph421 BT"/>
              </a:rPr>
              <a:t>alle </a:t>
            </a:r>
            <a:r>
              <a:rPr lang="it-IT" sz="2800" spc="-1" dirty="0">
                <a:solidFill>
                  <a:srgbClr val="003399"/>
                </a:solidFill>
                <a:uFill>
                  <a:solidFill>
                    <a:srgbClr val="FFFFFF"/>
                  </a:solidFill>
                </a:uFill>
                <a:latin typeface="Calligraph421 BT"/>
              </a:rPr>
              <a:t>o</a:t>
            </a:r>
            <a:r>
              <a:rPr lang="it-IT" sz="2800" strike="noStrike" spc="-1" dirty="0">
                <a:solidFill>
                  <a:srgbClr val="003399"/>
                </a:solidFill>
                <a:uFill>
                  <a:solidFill>
                    <a:srgbClr val="FFFFFF"/>
                  </a:solidFill>
                </a:uFill>
                <a:latin typeface="Calligraph421 BT"/>
              </a:rPr>
              <a:t>re 8:00 del 16 gennaio </a:t>
            </a:r>
          </a:p>
          <a:p>
            <a:pPr algn="ctr"/>
            <a:r>
              <a:rPr lang="it-IT" sz="2800" strike="noStrike" spc="-1" dirty="0">
                <a:solidFill>
                  <a:srgbClr val="003399"/>
                </a:solidFill>
                <a:uFill>
                  <a:solidFill>
                    <a:srgbClr val="FFFFFF"/>
                  </a:solidFill>
                </a:uFill>
                <a:latin typeface="Calligraph421 BT"/>
              </a:rPr>
              <a:t>alle ore 20:00 del 6 febbraio 2018</a:t>
            </a:r>
            <a:endParaRPr sz="2800"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221" name="CustomShape 2"/>
          <p:cNvSpPr/>
          <p:nvPr/>
        </p:nvSpPr>
        <p:spPr>
          <a:xfrm>
            <a:off x="457200" y="1810800"/>
            <a:ext cx="8228880" cy="4525200"/>
          </a:xfrm>
          <a:prstGeom prst="rect">
            <a:avLst/>
          </a:prstGeom>
          <a:solidFill>
            <a:srgbClr val="8EB4E3"/>
          </a:solidFill>
          <a:ln w="7632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Compilazione modulo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Dati anagrafici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Scelta IRC o alternativa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Scelta del tempo scuola: antimeridiano, tutto il tempo scuola 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Scelta dei servizi aggiuntivi: </a:t>
            </a:r>
            <a:r>
              <a:rPr lang="it-IT" sz="1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pre</a:t>
            </a: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- scuola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Versamento quota iscrizione-assicurazione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Criteri per la creazione della LISTA D’ATTESA (in eccedenza di iscrizioni)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Priorità ai bambini :</a:t>
            </a:r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Certificati ai sensi della L.104/92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che risiedono nel territorio di competenza;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abbiano già fratelli e/o sorelle che frequentano le scuole dell’istituto;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che abbiano compiuto prima i tre anni;</a:t>
            </a:r>
            <a:endParaRPr dirty="0"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che abbiamo genitori lavoratori.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478970" y="1785256"/>
            <a:ext cx="8182269" cy="4537063"/>
          </a:xfrm>
          <a:prstGeom prst="rect">
            <a:avLst/>
          </a:prstGeom>
        </p:spPr>
        <p:txBody>
          <a:bodyPr anchor="ctr"/>
          <a:lstStyle/>
          <a:p>
            <a:pPr algn="ctr"/>
            <a:endParaRPr lang="it-IT" sz="5400" b="1" dirty="0">
              <a:solidFill>
                <a:srgbClr val="BFBF00"/>
              </a:solidFill>
              <a:latin typeface="Calibri"/>
            </a:endParaRPr>
          </a:p>
          <a:p>
            <a:pPr algn="ctr"/>
            <a:endParaRPr lang="it-IT" sz="5400" b="1" dirty="0">
              <a:solidFill>
                <a:srgbClr val="BFBF00"/>
              </a:solidFill>
              <a:latin typeface="Calibri"/>
            </a:endParaRPr>
          </a:p>
          <a:p>
            <a:pPr algn="ctr"/>
            <a:r>
              <a:rPr lang="it-IT" sz="5400" b="1" dirty="0">
                <a:solidFill>
                  <a:srgbClr val="BFBF00"/>
                </a:solidFill>
                <a:latin typeface="Calibri"/>
              </a:rPr>
              <a:t>E … non 
mancheranno 
i momenti di festa
</a:t>
            </a:r>
            <a:endParaRPr dirty="0">
              <a:solidFill>
                <a:prstClr val="black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178" y="2849906"/>
            <a:ext cx="3709852" cy="379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40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457200" y="274680"/>
            <a:ext cx="8228880" cy="1065240"/>
          </a:xfrm>
          <a:prstGeom prst="rect">
            <a:avLst/>
          </a:prstGeom>
          <a:gradFill>
            <a:gsLst>
              <a:gs pos="0">
                <a:srgbClr val="E3FBC2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endParaRPr/>
          </a:p>
          <a:p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Organigramma 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87" name="CustomShape 2"/>
          <p:cNvSpPr/>
          <p:nvPr/>
        </p:nvSpPr>
        <p:spPr>
          <a:xfrm>
            <a:off x="457200" y="2709000"/>
            <a:ext cx="3898080" cy="3416400"/>
          </a:xfrm>
          <a:prstGeom prst="rect">
            <a:avLst/>
          </a:prstGeom>
          <a:gradFill>
            <a:gsLst>
              <a:gs pos="0">
                <a:srgbClr val="779637"/>
              </a:gs>
              <a:gs pos="100000">
                <a:srgbClr val="9BC348"/>
              </a:gs>
            </a:gsLst>
            <a:lin ang="16200000"/>
          </a:gradFill>
          <a:ln>
            <a:solidFill>
              <a:srgbClr val="77933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Collaboratore Vicario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Referenti di plesso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Funzioni strumentali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Responsabili progetti</a:t>
            </a:r>
            <a:endParaRPr/>
          </a:p>
        </p:txBody>
      </p:sp>
      <p:sp>
        <p:nvSpPr>
          <p:cNvPr id="188" name="CustomShape 3"/>
          <p:cNvSpPr/>
          <p:nvPr/>
        </p:nvSpPr>
        <p:spPr>
          <a:xfrm>
            <a:off x="4716000" y="2781000"/>
            <a:ext cx="4247640" cy="3344400"/>
          </a:xfrm>
          <a:prstGeom prst="rect">
            <a:avLst/>
          </a:prstGeom>
          <a:gradFill>
            <a:gsLst>
              <a:gs pos="0">
                <a:srgbClr val="5E437F"/>
              </a:gs>
              <a:gs pos="100000">
                <a:srgbClr val="7B57A5"/>
              </a:gs>
            </a:gsLst>
            <a:lin ang="16200000"/>
          </a:gradFill>
          <a:ln>
            <a:solidFill>
              <a:srgbClr val="604A7B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DSGA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Assistenti amministrativi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Collaboratori scolastici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28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LSU</a:t>
            </a:r>
            <a:endParaRPr/>
          </a:p>
        </p:txBody>
      </p:sp>
      <p:sp>
        <p:nvSpPr>
          <p:cNvPr id="189" name="CustomShape 4"/>
          <p:cNvSpPr/>
          <p:nvPr/>
        </p:nvSpPr>
        <p:spPr>
          <a:xfrm>
            <a:off x="2267640" y="1700640"/>
            <a:ext cx="5040000" cy="63864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Dirigente Scolastico</a:t>
            </a:r>
            <a:endParaRPr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gradFill>
            <a:gsLst>
              <a:gs pos="0">
                <a:srgbClr val="BFD4FE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Gli organi di governo</a:t>
            </a:r>
            <a:endParaRPr/>
          </a:p>
        </p:txBody>
      </p:sp>
      <p:sp>
        <p:nvSpPr>
          <p:cNvPr id="19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solidFill>
            <a:srgbClr val="4F81BD"/>
          </a:solidFill>
          <a:ln w="7632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Consiglio d’Istituto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Collegio Docenti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Dipartimenti disciplinari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Consigli di classe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Consigli di Interclasse</a:t>
            </a:r>
            <a:endParaRPr/>
          </a:p>
          <a:p>
            <a:pPr marL="343080" indent="-34236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Consigli di Intersezione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683640" y="404640"/>
            <a:ext cx="7771680" cy="146916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it-IT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Scuola dell’Infanzia 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“La Magnolia”</a:t>
            </a:r>
            <a:endParaRPr/>
          </a:p>
        </p:txBody>
      </p:sp>
      <p:sp>
        <p:nvSpPr>
          <p:cNvPr id="193" name="CustomShape 2"/>
          <p:cNvSpPr/>
          <p:nvPr/>
        </p:nvSpPr>
        <p:spPr>
          <a:xfrm>
            <a:off x="467640" y="2061000"/>
            <a:ext cx="8424360" cy="4103640"/>
          </a:xfrm>
          <a:prstGeom prst="rect">
            <a:avLst/>
          </a:prstGeom>
          <a:gradFill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3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briola"/>
              </a:rPr>
              <a:t>I bambini sono il nostro futuro e la ragione più profonda per conservare e migliorare la vita comune sul nostro pianeta. Sono espressione di un mondo complesso e inesauribile di energie, potenzialità, sorprese e anche fragilità che vanno conosciute, osservate e accompagnate con cura, studio, responsabilità e attesa.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solidFill>
            <a:srgbClr val="C0504D"/>
          </a:solidFill>
          <a:ln w="25560">
            <a:solidFill>
              <a:srgbClr val="8E3B3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Finalità della scuola dell’Infanzia</a:t>
            </a:r>
            <a:endParaRPr/>
          </a:p>
        </p:txBody>
      </p:sp>
      <p:sp>
        <p:nvSpPr>
          <p:cNvPr id="19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gradFill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Blip>
                <a:blip r:embed="rId2"/>
              </a:buBlip>
            </a:pPr>
            <a:r>
              <a:rPr lang="it-IT" sz="4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Consolidare l’identità</a:t>
            </a:r>
            <a:endParaRPr/>
          </a:p>
          <a:p>
            <a:pPr marL="343080" indent="-342360">
              <a:lnSpc>
                <a:spcPct val="100000"/>
              </a:lnSpc>
              <a:buBlip>
                <a:blip r:embed="rId2"/>
              </a:buBlip>
            </a:pPr>
            <a:r>
              <a:rPr lang="it-IT" sz="4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Sviluppare l’autonomia</a:t>
            </a:r>
            <a:endParaRPr/>
          </a:p>
          <a:p>
            <a:pPr marL="343080" indent="-342360">
              <a:lnSpc>
                <a:spcPct val="100000"/>
              </a:lnSpc>
              <a:buBlip>
                <a:blip r:embed="rId2"/>
              </a:buBlip>
            </a:pPr>
            <a:r>
              <a:rPr lang="it-IT" sz="4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Acquisire competenze</a:t>
            </a:r>
            <a:endParaRPr/>
          </a:p>
          <a:p>
            <a:pPr marL="343080" indent="-342360">
              <a:lnSpc>
                <a:spcPct val="100000"/>
              </a:lnSpc>
              <a:buBlip>
                <a:blip r:embed="rId2"/>
              </a:buBlip>
            </a:pPr>
            <a:r>
              <a:rPr lang="it-IT" sz="4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Vivere le prime esperienze di cittadinanza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457200" y="274680"/>
            <a:ext cx="8228880" cy="6105960"/>
          </a:xfrm>
          <a:prstGeom prst="rect">
            <a:avLst/>
          </a:prstGeom>
          <a:gradFill>
            <a:gsLst>
              <a:gs pos="0">
                <a:srgbClr val="779637"/>
              </a:gs>
              <a:gs pos="100000">
                <a:srgbClr val="9BC348"/>
              </a:gs>
            </a:gsLst>
            <a:lin ang="16200000"/>
          </a:gradFill>
          <a:ln w="57240">
            <a:solidFill>
              <a:srgbClr val="77933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it-IT" sz="27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Consolidare l’identità </a:t>
            </a:r>
            <a:r>
              <a:rPr lang="it-IT" sz="27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significa vivere serenamente tutte le dimensioni del proprio io …</a:t>
            </a:r>
            <a:endParaRPr/>
          </a:p>
          <a:p>
            <a:endParaRPr/>
          </a:p>
          <a:p>
            <a:r>
              <a:rPr lang="it-IT" sz="27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Sviluppare l’autonomia </a:t>
            </a:r>
            <a:r>
              <a:rPr lang="it-IT" sz="27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significa avere fiducia in sé e fidarsi degli altri …</a:t>
            </a:r>
            <a:endParaRPr/>
          </a:p>
          <a:p>
            <a:endParaRPr/>
          </a:p>
          <a:p>
            <a:r>
              <a:rPr lang="it-IT" sz="27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Acquisire competenze </a:t>
            </a:r>
            <a:r>
              <a:rPr lang="it-IT" sz="27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significa giocare, muoversi, manipolare, curiosare, domandare, imparare a riflettere sull’esperienza attraverso l’esplorazione, l’osservazione …</a:t>
            </a:r>
            <a:endParaRPr/>
          </a:p>
          <a:p>
            <a:endParaRPr/>
          </a:p>
          <a:p>
            <a:r>
              <a:rPr lang="it-IT" sz="27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Vivere le prime esperienze di cittadinanza </a:t>
            </a:r>
            <a:r>
              <a:rPr lang="it-IT" sz="27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significa scoprire l’altro da sé e attribuire progressiva importanza agli altri e ai loro bisogni …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gradFill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CAMPI DI ESPERIENZA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gradFill>
            <a:gsLst>
              <a:gs pos="0">
                <a:srgbClr val="9C2F2C"/>
              </a:gs>
              <a:gs pos="100000">
                <a:srgbClr val="CB3D39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100000"/>
              </a:lnSpc>
            </a:pPr>
            <a:endParaRPr/>
          </a:p>
          <a:p>
            <a:pPr marL="343080" indent="-342360" algn="just">
              <a:lnSpc>
                <a:spcPct val="100000"/>
              </a:lnSpc>
            </a:pPr>
            <a:r>
              <a:rPr lang="it-IT" sz="3200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Ogni campo di esperienza offre un insieme di oggetti, situazioni, immagini e linguaggi, riferiti ai sistemi simbolici della nostra cultura, capaci di evocare, stimolare, accompagnare apprendimenti sempre più sicuri</a:t>
            </a: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gradFill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campi di esperienza</a:t>
            </a:r>
            <a:endParaRPr/>
          </a:p>
        </p:txBody>
      </p:sp>
      <p:sp>
        <p:nvSpPr>
          <p:cNvPr id="200" name="CustomShape 2"/>
          <p:cNvSpPr/>
          <p:nvPr/>
        </p:nvSpPr>
        <p:spPr>
          <a:xfrm>
            <a:off x="683640" y="1845000"/>
            <a:ext cx="7930440" cy="4348440"/>
          </a:xfrm>
          <a:prstGeom prst="rect">
            <a:avLst/>
          </a:prstGeom>
          <a:gradFill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E46C0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Il sé e l’altro</a:t>
            </a:r>
            <a:endParaRPr/>
          </a:p>
          <a:p>
            <a:pPr marL="343080" indent="-342360"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Il corpo e il movimento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Immagini suoni e colori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43080" indent="-34236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discorsi e le parole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1014</Words>
  <Application>Microsoft Office PowerPoint</Application>
  <PresentationFormat>Presentazione su schermo (4:3)</PresentationFormat>
  <Paragraphs>172</Paragraphs>
  <Slides>21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7</vt:i4>
      </vt:variant>
      <vt:variant>
        <vt:lpstr>Titoli diapositive</vt:lpstr>
      </vt:variant>
      <vt:variant>
        <vt:i4>21</vt:i4>
      </vt:variant>
    </vt:vector>
  </HeadingPairs>
  <TitlesOfParts>
    <vt:vector size="39" baseType="lpstr">
      <vt:lpstr>Arial</vt:lpstr>
      <vt:lpstr>Bradley Hand ITC</vt:lpstr>
      <vt:lpstr>Calibri</vt:lpstr>
      <vt:lpstr>Calibri Light</vt:lpstr>
      <vt:lpstr>Calligraph421 BT</vt:lpstr>
      <vt:lpstr>Comic Sans MS</vt:lpstr>
      <vt:lpstr>DejaVu Sans</vt:lpstr>
      <vt:lpstr>Gabriola</vt:lpstr>
      <vt:lpstr>StarSymbol</vt:lpstr>
      <vt:lpstr>Symbol</vt:lpstr>
      <vt:lpstr>Wingdings</vt:lpstr>
      <vt:lpstr>Office Theme</vt:lpstr>
      <vt:lpstr>Office Theme</vt:lpstr>
      <vt:lpstr>Office Theme</vt:lpstr>
      <vt:lpstr>Tema di Office</vt:lpstr>
      <vt:lpstr>Office Theme</vt:lpstr>
      <vt:lpstr>1_Office Theme</vt:lpstr>
      <vt:lpstr>2_Office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COMPRENSIVO 14 SAN MASSIMO</dc:title>
  <dc:creator>dirigente</dc:creator>
  <cp:lastModifiedBy>Maria</cp:lastModifiedBy>
  <cp:revision>20</cp:revision>
  <dcterms:created xsi:type="dcterms:W3CDTF">2017-01-03T11:06:34Z</dcterms:created>
  <dcterms:modified xsi:type="dcterms:W3CDTF">2017-12-11T20:11:22Z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