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74" r:id="rId10"/>
    <p:sldId id="262" r:id="rId11"/>
    <p:sldId id="263" r:id="rId12"/>
    <p:sldId id="275" r:id="rId13"/>
    <p:sldId id="283" r:id="rId14"/>
    <p:sldId id="284" r:id="rId15"/>
    <p:sldId id="285" r:id="rId16"/>
    <p:sldId id="286" r:id="rId17"/>
    <p:sldId id="266" r:id="rId18"/>
    <p:sldId id="282" r:id="rId19"/>
    <p:sldId id="276" r:id="rId20"/>
    <p:sldId id="277" r:id="rId21"/>
    <p:sldId id="278" r:id="rId22"/>
    <p:sldId id="279" r:id="rId23"/>
    <p:sldId id="280" r:id="rId24"/>
    <p:sldId id="281" r:id="rId25"/>
    <p:sldId id="27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Fate clic per modificare il formato delle note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503A75E-D077-427B-9D43-0987BC3B94E6}" type="slidenum">
              <a:rPr lang="it-IT" sz="1400">
                <a:latin typeface="Times New Roman"/>
              </a:rPr>
              <a:pPr algn="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7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551B6A3C-083E-4D36-AFF4-EDEBFF7567DD}" type="slidenum">
              <a:rPr lang="it-IT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1148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88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magine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magin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Immagine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Immagine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Immagine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Immagine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11/12/16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7EB6350-4F28-4FEF-A08C-F1D2E78A8C4D}" type="slidenum">
              <a:rPr lang="it-IT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Calibri"/>
              </a:rPr>
              <a:t>Fate clic per modificare il formato del testo del titolo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11/12/16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55D87EC-4680-4B67-9811-0E1CCF5E2DFA}" type="slidenum">
              <a:rPr lang="it-IT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11/12/16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20F209-9387-42B4-9150-BD91665D4D82}" type="slidenum">
              <a:rPr lang="it-IT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8B8B8B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11/12/16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3B2AF50-5D7E-459E-A20E-89D53169481B}" type="slidenum">
              <a:rPr lang="it-IT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11640" y="692640"/>
            <a:ext cx="7992360" cy="1469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anchor="ctr"/>
          <a:lstStyle/>
          <a:p>
            <a:pPr algn="ctr"/>
            <a:r>
              <a:rPr lang="it-IT" sz="2800" dirty="0">
                <a:latin typeface="Calibri"/>
              </a:rPr>
              <a:t>ISTITUTO COMPRENSIVO 14 SAN MASSIMO</a:t>
            </a:r>
            <a:endParaRPr dirty="0"/>
          </a:p>
        </p:txBody>
      </p:sp>
      <p:sp>
        <p:nvSpPr>
          <p:cNvPr id="163" name="TextShape 2"/>
          <p:cNvSpPr txBox="1"/>
          <p:nvPr/>
        </p:nvSpPr>
        <p:spPr>
          <a:xfrm>
            <a:off x="683640" y="2709000"/>
            <a:ext cx="7992360" cy="309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>
              <a:lnSpc>
                <a:spcPct val="100000"/>
              </a:lnSpc>
            </a:pPr>
            <a:endParaRPr lang="it-IT" sz="3600" dirty="0" smtClean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600" dirty="0" smtClean="0">
                <a:latin typeface="Calibri"/>
              </a:rPr>
              <a:t>LA </a:t>
            </a:r>
            <a:r>
              <a:rPr lang="it-IT" sz="3600" dirty="0">
                <a:latin typeface="Calibri"/>
              </a:rPr>
              <a:t>SCUOLA SECONDARIA </a:t>
            </a:r>
            <a:r>
              <a:rPr lang="it-IT" sz="3600" dirty="0" err="1">
                <a:latin typeface="Calibri"/>
              </a:rPr>
              <a:t>DI</a:t>
            </a:r>
            <a:r>
              <a:rPr lang="it-IT" sz="3600" dirty="0">
                <a:latin typeface="Calibri"/>
              </a:rPr>
              <a:t> 1° GRADO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it-IT" sz="4400" dirty="0">
                <a:latin typeface="Calibri"/>
              </a:rPr>
              <a:t>DON MILANI</a:t>
            </a:r>
            <a:endParaRPr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100" b="1" dirty="0" smtClean="0"/>
              <a:t>COME </a:t>
            </a:r>
            <a:r>
              <a:rPr lang="it-IT" sz="3100" b="1" dirty="0"/>
              <a:t>CAMBIA LA VALUTAZIONE 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3100" b="1" dirty="0" smtClean="0"/>
              <a:t>NEL </a:t>
            </a:r>
            <a:r>
              <a:rPr lang="it-IT" sz="3100" b="1" dirty="0"/>
              <a:t>PRIMO CICLO </a:t>
            </a:r>
            <a:endParaRPr lang="it-IT" sz="3100" dirty="0"/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b="1" dirty="0" err="1" smtClean="0"/>
              <a:t>D.lvo</a:t>
            </a:r>
            <a:r>
              <a:rPr lang="it-IT" b="1" dirty="0" smtClean="0"/>
              <a:t> </a:t>
            </a:r>
            <a:r>
              <a:rPr lang="it-IT" b="1" dirty="0"/>
              <a:t>62 del 13.04.2017 </a:t>
            </a:r>
            <a:r>
              <a:rPr lang="it-IT" sz="2400" dirty="0" smtClean="0"/>
              <a:t>norme in materia di valutazione e certificazione delle competenze nel 1° ciclo di istruzione ed Esame di Stato</a:t>
            </a:r>
            <a:endParaRPr lang="it-IT" dirty="0"/>
          </a:p>
          <a:p>
            <a:r>
              <a:rPr lang="it-IT" b="1" dirty="0"/>
              <a:t>D.M. 741 del 03.10.2017 </a:t>
            </a:r>
            <a:r>
              <a:rPr lang="it-IT" sz="2400" dirty="0" smtClean="0"/>
              <a:t>regolamenta l’Esame di Stato conclusivo del 1° ciclo di istruzione</a:t>
            </a:r>
            <a:endParaRPr lang="it-IT" dirty="0"/>
          </a:p>
          <a:p>
            <a:r>
              <a:rPr lang="it-IT" b="1" dirty="0"/>
              <a:t>D.M. 742 DEL 03.10.2017 </a:t>
            </a:r>
            <a:r>
              <a:rPr lang="it-IT" sz="2400" dirty="0" smtClean="0"/>
              <a:t>regolamenta le modalità per la certificazione delle competenze e adotta i modelli nazionali</a:t>
            </a:r>
            <a:endParaRPr lang="it-IT" dirty="0"/>
          </a:p>
          <a:p>
            <a:r>
              <a:rPr lang="it-IT" b="1" dirty="0"/>
              <a:t>Nota MIUR </a:t>
            </a:r>
            <a:r>
              <a:rPr lang="it-IT" b="1" dirty="0" err="1"/>
              <a:t>prot</a:t>
            </a:r>
            <a:r>
              <a:rPr lang="it-IT" b="1" dirty="0"/>
              <a:t>. 1865 del 10.10.2017 </a:t>
            </a:r>
            <a:r>
              <a:rPr lang="it-IT" sz="2400" dirty="0" smtClean="0"/>
              <a:t>indicazioni in merito a valutazione, certificazione delle competenze, Esame di Stato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368" y="365126"/>
            <a:ext cx="7705982" cy="961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/>
              <a:t>PRINCIPI GENERALI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it-IT" dirty="0"/>
              <a:t>La valutazione ha per oggetto il processo formativo e i risultati di apprendimento degli alunni ; </a:t>
            </a:r>
            <a:endParaRPr lang="it-IT" dirty="0" smtClean="0"/>
          </a:p>
          <a:p>
            <a:pPr>
              <a:lnSpc>
                <a:spcPct val="120000"/>
              </a:lnSpc>
              <a:buNone/>
            </a:pPr>
            <a:endParaRPr lang="it-IT" dirty="0"/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ha </a:t>
            </a:r>
            <a:r>
              <a:rPr lang="it-IT" dirty="0"/>
              <a:t>finalità formativa ed educativa e concorre al miglioramento degli apprendimenti e al successo formativo degli stessi; </a:t>
            </a:r>
            <a:endParaRPr lang="it-IT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endParaRPr lang="it-IT" dirty="0"/>
          </a:p>
          <a:p>
            <a:pPr marL="0" indent="0">
              <a:lnSpc>
                <a:spcPct val="110000"/>
              </a:lnSpc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documenta </a:t>
            </a:r>
            <a:r>
              <a:rPr lang="it-IT" dirty="0"/>
              <a:t>lo sviluppo dell'identità personale e promuove la autovalutazione di ciascuno in relazione alle acquisizioni di conoscenze, abilità e competenze; </a:t>
            </a:r>
            <a:endParaRPr lang="it-IT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Char char="v"/>
            </a:pPr>
            <a:endParaRPr lang="it-IT" dirty="0"/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valutazione del comportamento si riferisce allo sviluppo delle competenze di cittadinanza. Lo Statuto delle studentesse e degli studenti, il Patto educativo di corresponsabilità e i regolamenti approvati dalle istituzioni scolastiche ne costituiscono i riferimenti essenziali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74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4081" y="365126"/>
            <a:ext cx="7681269" cy="7634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sz="3600" dirty="0"/>
              <a:t>VALUTAZIONE DEL COMPORTAMENTO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28650" y="1474573"/>
            <a:ext cx="7886700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dirty="0" smtClean="0"/>
              <a:t>È </a:t>
            </a:r>
            <a:r>
              <a:rPr lang="it-IT" sz="2400" dirty="0"/>
              <a:t>ESPRESSA COLLEGIALMENTE CON UN GIUDIZIO SINTETICO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nella </a:t>
            </a:r>
            <a:r>
              <a:rPr lang="it-IT" sz="2400" dirty="0"/>
              <a:t>Scuola Primaria nella Scuola Secondaria di 1° grado (è abolita l’espressione della valutazione con il voto) 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FA </a:t>
            </a:r>
            <a:r>
              <a:rPr lang="it-IT" sz="2400" dirty="0"/>
              <a:t>RIFERIMENTO </a:t>
            </a:r>
          </a:p>
          <a:p>
            <a:r>
              <a:rPr lang="it-IT" sz="2400" dirty="0"/>
              <a:t>allo sviluppo delle Competenze di Cittadinanza </a:t>
            </a:r>
          </a:p>
          <a:p>
            <a:r>
              <a:rPr lang="it-IT" sz="2400" dirty="0"/>
              <a:t>allo Statuto delle Studentesse e degli Studenti e al Patto di Corresponsabilità (Scuola Secondaria di 1° grado) </a:t>
            </a:r>
          </a:p>
          <a:p>
            <a:r>
              <a:rPr lang="it-IT" sz="2400" dirty="0"/>
              <a:t>ai regolamenti dell’Istituto scolastico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DI </a:t>
            </a:r>
            <a:r>
              <a:rPr lang="it-IT" sz="2400" dirty="0"/>
              <a:t>CONSEGUENZA </a:t>
            </a:r>
          </a:p>
          <a:p>
            <a:r>
              <a:rPr lang="it-IT" sz="2400" dirty="0"/>
              <a:t>non è possibile bocciare a causa del voto non sufficiente in comportamento </a:t>
            </a:r>
          </a:p>
          <a:p>
            <a:r>
              <a:rPr lang="it-IT" sz="2400" dirty="0"/>
              <a:t>Permane l’esclusione dallo scrutinio come provvedimento disciplinare di massima gravità a norma dello Statuto delle Studentesse e degli Studenti, solo alla SSPG (art.4 c.9-bis del DPR 249/98 integrato dal DPR 235/07)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60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67713" y="0"/>
            <a:ext cx="6104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000000"/>
                </a:solidFill>
                <a:latin typeface="Calibri"/>
              </a:rPr>
              <a:t>Rapporti scuola - famiglia</a:t>
            </a:r>
            <a:endParaRPr dirty="0"/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Colloqui settimanali (su appuntamento)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Colloqui generali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Assemblee di classe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Consigli di Classe</a:t>
            </a:r>
            <a:endParaRPr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L’Associazione Genitori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250958" y="1668913"/>
            <a:ext cx="8641724" cy="4847795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it-IT" dirty="0" smtClean="0"/>
              <a:t>Nel plesso Don Milani è presente l’Associazione Genitori che collabora in modo fattivo con la scuola occupandosi dei libri di testo ed offrendo contributi per la realizzazione di progetti significativi o per l’acquisto di sussidi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321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Altre informazioni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solidFill>
                <a:srgbClr val="000000"/>
              </a:solidFill>
              <a:latin typeface="Verdana" pitchFamily="32" charset="0"/>
            </a:endParaRPr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+mj-lt"/>
              </a:rPr>
              <a:t>In caso di esubero di iscrizioni per un modello organizzativo o per una scuola si seguono i 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CRITERI </a:t>
            </a:r>
            <a:r>
              <a:rPr lang="it-IT" sz="28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PRIORIT</a:t>
            </a:r>
            <a:r>
              <a:rPr lang="it-IT" sz="2800" dirty="0" smtClean="0">
                <a:solidFill>
                  <a:srgbClr val="FF0000"/>
                </a:solidFill>
                <a:latin typeface="+mj-lt"/>
                <a:cs typeface="Arial" charset="0"/>
              </a:rPr>
              <a:t>À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+mj-lt"/>
              </a:rPr>
              <a:t>stabiliti dai Consigli di Istituto: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 smtClean="0">
              <a:solidFill>
                <a:srgbClr val="000000"/>
              </a:solidFill>
              <a:latin typeface="+mj-lt"/>
            </a:endParaRPr>
          </a:p>
          <a:p>
            <a:pPr indent="-341313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Verdana" pitchFamily="32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Alunni certificati ai sensi della L.104/92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Verdana" pitchFamily="32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Residenza nel territorio di appartenenza;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Verdana" pitchFamily="32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Distanza della residenza rispetto la scuola   prescelta;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Verdana" pitchFamily="32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Presenza di fratelli iscritti nel plesso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 smtClean="0">
              <a:solidFill>
                <a:srgbClr val="000000"/>
              </a:solidFill>
              <a:latin typeface="+mj-lt"/>
            </a:endParaRPr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+mj-lt"/>
              </a:rPr>
              <a:t>In caso di esubero le famiglie saranno contattate per concordare la nuova iscrizione.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Procedure per l’iscrizione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-339725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00080"/>
                </a:solidFill>
              </a:rPr>
              <a:t>Le iscrizioni vanno effettuate dal 16 gennaio al 6 febbraio 2018</a:t>
            </a:r>
          </a:p>
          <a:p>
            <a:pPr indent="-339725">
              <a:lnSpc>
                <a:spcPct val="84000"/>
              </a:lnSpc>
              <a:spcBef>
                <a:spcPts val="2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solidFill>
                <a:srgbClr val="000080"/>
              </a:solidFill>
            </a:endParaRPr>
          </a:p>
          <a:p>
            <a:pPr indent="-339725" algn="just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000080"/>
                </a:solidFill>
              </a:rPr>
              <a:t>La Legge 135/2012 e la conseguente circ. MIUR 96/2012 danno impulso al processo di </a:t>
            </a:r>
            <a:r>
              <a:rPr lang="it-IT" sz="2600" dirty="0" err="1" smtClean="0">
                <a:solidFill>
                  <a:srgbClr val="000080"/>
                </a:solidFill>
              </a:rPr>
              <a:t>dematerializzazione</a:t>
            </a:r>
            <a:r>
              <a:rPr lang="it-IT" sz="2600" dirty="0" smtClean="0">
                <a:solidFill>
                  <a:srgbClr val="000080"/>
                </a:solidFill>
              </a:rPr>
              <a:t> delle procedure amministrative e prevedono, perciò, che le iscrizioni alla scuola primaria avvengano solo ed esclusivamente in </a:t>
            </a:r>
            <a:r>
              <a:rPr lang="it-IT" sz="2600" u="sng" dirty="0" smtClean="0">
                <a:solidFill>
                  <a:srgbClr val="000080"/>
                </a:solidFill>
              </a:rPr>
              <a:t>modalità on-line</a:t>
            </a:r>
            <a:r>
              <a:rPr lang="it-IT" sz="2600" dirty="0" smtClean="0">
                <a:solidFill>
                  <a:srgbClr val="000080"/>
                </a:solidFill>
              </a:rPr>
              <a:t>.</a:t>
            </a:r>
          </a:p>
          <a:p>
            <a:pPr indent="-339725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solidFill>
                <a:srgbClr val="000080"/>
              </a:solidFill>
            </a:endParaRPr>
          </a:p>
          <a:p>
            <a:pPr indent="-339725" algn="ctr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80"/>
                </a:solidFill>
              </a:rPr>
              <a:t>Diamo dunque di seguito le indicazioni necessarie alle famiglie per procedere correttamente. 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96352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 smtClean="0"/>
              <a:t>Operazioni preliminari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407460"/>
            <a:ext cx="8229600" cy="4718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76229" indent="-376229">
              <a:spcBef>
                <a:spcPts val="661"/>
              </a:spcBef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it-IT" dirty="0" smtClean="0">
              <a:solidFill>
                <a:srgbClr val="000000"/>
              </a:solidFill>
              <a:cs typeface="Arial" charset="0"/>
            </a:endParaRPr>
          </a:p>
          <a:p>
            <a:pPr marL="376229" indent="-376229">
              <a:spcBef>
                <a:spcPts val="661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Ogni famiglia deve essere provvista di una casella di posta elettronica.</a:t>
            </a:r>
          </a:p>
          <a:p>
            <a:pPr marL="376229" indent="-376229">
              <a:spcBef>
                <a:spcPts val="661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it-IT" dirty="0" smtClean="0">
              <a:solidFill>
                <a:srgbClr val="000000"/>
              </a:solidFill>
              <a:cs typeface="Arial" charset="0"/>
            </a:endParaRPr>
          </a:p>
          <a:p>
            <a:pPr marL="376229" indent="-376229">
              <a:spcBef>
                <a:spcPts val="661"/>
              </a:spcBef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Dal 8 gennaio 2018 i genitori effettuano la registrazione sul portale del MIUR</a:t>
            </a:r>
          </a:p>
          <a:p>
            <a:pPr marL="376229" indent="-376229">
              <a:spcBef>
                <a:spcPts val="661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it-IT" dirty="0" smtClean="0">
              <a:solidFill>
                <a:srgbClr val="000000"/>
              </a:solidFill>
              <a:cs typeface="Arial" charset="0"/>
            </a:endParaRPr>
          </a:p>
          <a:p>
            <a:pPr marL="376229" indent="-376229">
              <a:spcBef>
                <a:spcPts val="661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FASI </a:t>
            </a:r>
            <a:r>
              <a:rPr lang="it-IT" dirty="0" err="1" smtClean="0">
                <a:solidFill>
                  <a:srgbClr val="000000"/>
                </a:solidFill>
                <a:cs typeface="Arial" charset="0"/>
              </a:rPr>
              <a:t>DI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 REGISTRAZIONE</a:t>
            </a:r>
          </a:p>
          <a:p>
            <a:pPr marL="503972" indent="-503972">
              <a:spcBef>
                <a:spcPts val="661"/>
              </a:spcBef>
              <a:buAutoNum type="arabicPeriod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Dapprima si compila il </a:t>
            </a:r>
            <a:r>
              <a:rPr lang="it-IT" dirty="0" err="1" smtClean="0">
                <a:solidFill>
                  <a:srgbClr val="000000"/>
                </a:solidFill>
                <a:cs typeface="Arial" charset="0"/>
              </a:rPr>
              <a:t>form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 indicando un indirizzo e-mail principale (che deve essere confermato digitandolo una seconda volta). Su questo indirizzo viene spedito un link di conferma registrazione </a:t>
            </a:r>
          </a:p>
          <a:p>
            <a:pPr marL="503972" indent="-503972">
              <a:spcBef>
                <a:spcPts val="661"/>
              </a:spcBef>
              <a:buAutoNum type="arabicPeriod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Ricevuta la mail con il link bisogna cliccare sullo stesso per confermare la registrazione. Questa seconda operazione deve essere eseguita entro le 24 ore dalla ricezione della mail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Iscrizioni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6229" indent="-376229">
              <a:spcBef>
                <a:spcPts val="882"/>
              </a:spcBef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Entrati in internet, sull’indirizzo web </a:t>
            </a:r>
            <a:r>
              <a:rPr lang="it-IT" b="1" dirty="0" smtClean="0">
                <a:solidFill>
                  <a:srgbClr val="FF0000"/>
                </a:solidFill>
                <a:cs typeface="Arial" charset="0"/>
              </a:rPr>
              <a:t>www.iscrizioni.istruzione.it</a:t>
            </a:r>
            <a:r>
              <a:rPr lang="it-IT" dirty="0" smtClean="0">
                <a:solidFill>
                  <a:srgbClr val="FF0000"/>
                </a:solidFill>
                <a:cs typeface="Arial" charset="0"/>
              </a:rPr>
              <a:t>, </a:t>
            </a:r>
            <a:r>
              <a:rPr lang="it-IT" b="1" dirty="0" smtClean="0">
                <a:solidFill>
                  <a:srgbClr val="FF0000"/>
                </a:solidFill>
                <a:cs typeface="Arial" charset="0"/>
              </a:rPr>
              <a:t>indicare il nome</a:t>
            </a:r>
            <a:r>
              <a:rPr lang="it-IT" dirty="0" smtClean="0">
                <a:solidFill>
                  <a:srgbClr val="FF0000"/>
                </a:solidFill>
                <a:cs typeface="Arial" charset="0"/>
              </a:rPr>
              <a:t> o </a:t>
            </a:r>
            <a:r>
              <a:rPr lang="it-IT" b="1" dirty="0" smtClean="0">
                <a:solidFill>
                  <a:srgbClr val="FF0000"/>
                </a:solidFill>
                <a:cs typeface="Arial" charset="0"/>
              </a:rPr>
              <a:t>il codice meccanografico</a:t>
            </a:r>
            <a:r>
              <a:rPr lang="it-IT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della scuola di interesse e  si compila la domanda in tutte le sue parti. </a:t>
            </a:r>
          </a:p>
          <a:p>
            <a:pPr marL="376229" indent="-376229">
              <a:spcBef>
                <a:spcPts val="882"/>
              </a:spcBef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Il sistema </a:t>
            </a:r>
            <a:r>
              <a:rPr lang="it-IT" b="1" dirty="0" smtClean="0">
                <a:solidFill>
                  <a:srgbClr val="FF0000"/>
                </a:solidFill>
                <a:cs typeface="Arial" charset="0"/>
              </a:rPr>
              <a:t>“Iscrizioni on-line” 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del MIUR si farà carico di avvisare la famiglia, in tempo reale, via posta elettronica, dell’avvenuta registrazione o delle variazioni di stato della domanda. 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000000"/>
                </a:solidFill>
                <a:latin typeface="Calibri"/>
              </a:rPr>
              <a:t>OBIETTIVI GENERALI</a:t>
            </a:r>
            <a:endParaRPr dirty="0"/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4000"/>
              </a:lnSpc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La </a:t>
            </a:r>
            <a:r>
              <a:rPr lang="it-IT" sz="3200" b="1" dirty="0">
                <a:solidFill>
                  <a:srgbClr val="FF0000"/>
                </a:solidFill>
                <a:latin typeface="Calibri"/>
              </a:rPr>
              <a:t>Scuola secondaria</a:t>
            </a:r>
            <a:r>
              <a:rPr lang="it-IT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di primo grado concorre a promuovere la formazione dell’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uomo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e del 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cittadino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secondo i principi sanciti dalla Costituzione e favorisce l’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orientamento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dei giovani ai fini delle scelte del ciclo successivo.</a:t>
            </a:r>
            <a:endParaRPr dirty="0"/>
          </a:p>
          <a:p>
            <a:pPr algn="just">
              <a:lnSpc>
                <a:spcPct val="84000"/>
              </a:lnSpc>
            </a:pPr>
            <a:endParaRPr dirty="0"/>
          </a:p>
          <a:p>
            <a:pPr algn="just">
              <a:lnSpc>
                <a:spcPct val="84000"/>
              </a:lnSpc>
            </a:pPr>
            <a:endParaRPr dirty="0"/>
          </a:p>
          <a:p>
            <a:pPr algn="just">
              <a:lnSpc>
                <a:spcPct val="84000"/>
              </a:lnSpc>
            </a:pPr>
            <a:r>
              <a:rPr lang="it-IT" sz="3200" dirty="0">
                <a:solidFill>
                  <a:srgbClr val="FF0000"/>
                </a:solidFill>
                <a:latin typeface="Calibri"/>
              </a:rPr>
              <a:t>L’</a:t>
            </a:r>
            <a:r>
              <a:rPr lang="it-IT" sz="3200" b="1" dirty="0">
                <a:solidFill>
                  <a:srgbClr val="FF0000"/>
                </a:solidFill>
                <a:latin typeface="Calibri"/>
              </a:rPr>
              <a:t>offerta formativa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si articola in attività che mirano al raggiungimento di una 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preparazione di base 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adeguata per affrontare il successivo percorso di 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studio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o di 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formazione.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 smtClean="0"/>
              <a:t>Attenzione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-338138">
              <a:spcBef>
                <a:spcPts val="800"/>
              </a:spcBef>
              <a:buSzPct val="8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600" b="1" dirty="0" smtClean="0">
                <a:solidFill>
                  <a:srgbClr val="000000"/>
                </a:solidFill>
              </a:rPr>
              <a:t>Per la richiesta oraria:</a:t>
            </a:r>
          </a:p>
          <a:p>
            <a:pPr indent="-338138">
              <a:spcBef>
                <a:spcPts val="250"/>
              </a:spcBef>
              <a:buSzPct val="8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1050" b="1" dirty="0" smtClean="0">
              <a:solidFill>
                <a:srgbClr val="000000"/>
              </a:solidFill>
            </a:endParaRPr>
          </a:p>
          <a:p>
            <a:pPr indent="-338138">
              <a:spcBef>
                <a:spcPts val="700"/>
              </a:spcBef>
              <a:buSzPct val="45000"/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dirty="0" smtClean="0">
                <a:solidFill>
                  <a:srgbClr val="FF0000"/>
                </a:solidFill>
              </a:rPr>
              <a:t>Spuntare </a:t>
            </a:r>
            <a:r>
              <a:rPr lang="it-IT" dirty="0" smtClean="0">
                <a:solidFill>
                  <a:srgbClr val="000000"/>
                </a:solidFill>
              </a:rPr>
              <a:t>la scelta oraria di interesse</a:t>
            </a:r>
          </a:p>
          <a:p>
            <a:pPr indent="-338138">
              <a:spcBef>
                <a:spcPts val="700"/>
              </a:spcBef>
              <a:buSzPct val="4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dirty="0" smtClean="0">
              <a:solidFill>
                <a:srgbClr val="000000"/>
              </a:solidFill>
            </a:endParaRPr>
          </a:p>
          <a:p>
            <a:pPr indent="-338138">
              <a:spcBef>
                <a:spcPts val="700"/>
              </a:spcBef>
              <a:buSzPct val="45000"/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dirty="0" smtClean="0">
                <a:solidFill>
                  <a:srgbClr val="FF0000"/>
                </a:solidFill>
              </a:rPr>
              <a:t>Riportare </a:t>
            </a:r>
            <a:r>
              <a:rPr lang="it-IT" dirty="0" smtClean="0">
                <a:solidFill>
                  <a:srgbClr val="000000"/>
                </a:solidFill>
              </a:rPr>
              <a:t>nelle note le richieste che il sistema non accoglie:</a:t>
            </a:r>
          </a:p>
          <a:p>
            <a:pPr indent="-338138">
              <a:spcBef>
                <a:spcPts val="700"/>
              </a:spcBef>
              <a:buSzPct val="8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  30 ore su 5 giorni </a:t>
            </a:r>
            <a:r>
              <a:rPr lang="it-IT" sz="2400" dirty="0" smtClean="0">
                <a:solidFill>
                  <a:srgbClr val="000000"/>
                </a:solidFill>
              </a:rPr>
              <a:t>(dalle 8.00 alle 14.00)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Codice meccanografico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CCFF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6000" b="1" dirty="0" smtClean="0">
                <a:solidFill>
                  <a:srgbClr val="000000"/>
                </a:solidFill>
              </a:rPr>
              <a:t>VRMM88401L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259640" y="908640"/>
            <a:ext cx="6634080" cy="5029560"/>
          </a:xfrm>
          <a:prstGeom prst="rect">
            <a:avLst/>
          </a:prstGeom>
          <a:gradFill>
            <a:gsLst>
              <a:gs pos="0">
                <a:srgbClr val="F4FFE6"/>
              </a:gs>
              <a:gs pos="5000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FB7C7A"/>
                </a:solidFill>
                <a:latin typeface="Calibri"/>
              </a:rPr>
              <a:t>Grazie per l’attenzione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FB7C7A"/>
                </a:solidFill>
                <a:latin typeface="Calibri"/>
              </a:rPr>
              <a:t>Dirigente Scolastica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FB7C7A"/>
                </a:solidFill>
                <a:latin typeface="Calibri"/>
              </a:rPr>
              <a:t>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FB7C7A"/>
                </a:solidFill>
                <a:latin typeface="Calibri"/>
              </a:rPr>
              <a:t>Docenti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376092"/>
                </a:solidFill>
                <a:latin typeface="Calibri"/>
              </a:rPr>
              <a:t>OBIETTIVI FORMATIVI</a:t>
            </a:r>
            <a:endParaRPr dirty="0"/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8000"/>
              </a:lnSpc>
            </a:pPr>
            <a:endParaRPr lang="it-IT" sz="2800" b="1" dirty="0" smtClean="0">
              <a:solidFill>
                <a:schemeClr val="bg1"/>
              </a:solidFill>
              <a:latin typeface="Trebuchet MS"/>
            </a:endParaRPr>
          </a:p>
          <a:p>
            <a:pPr>
              <a:lnSpc>
                <a:spcPct val="98000"/>
              </a:lnSpc>
              <a:buBlip>
                <a:blip r:embed="rId2"/>
              </a:buBlip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Sviluppare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l’autonomia;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7000"/>
              </a:lnSpc>
              <a:buBlip>
                <a:blip r:embed="rId2"/>
              </a:buBlip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Educare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ai valori;                          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7000"/>
              </a:lnSpc>
              <a:buBlip>
                <a:blip r:embed="rId2"/>
              </a:buBlip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Favorire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la convivenza civile;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7000"/>
              </a:lnSpc>
              <a:buBlip>
                <a:blip r:embed="rId2"/>
              </a:buBlip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Rispettare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l’ambiente;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7000"/>
              </a:lnSpc>
              <a:buBlip>
                <a:blip r:embed="rId2"/>
              </a:buBlip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Promuovere l’autostima e la coscienza di sé.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I progetti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806388"/>
            <a:ext cx="3245224" cy="4289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SzPct val="45000"/>
            </a:pPr>
            <a:endParaRPr lang="it-IT" sz="3200" dirty="0" smtClean="0">
              <a:latin typeface="Calibri"/>
            </a:endParaRPr>
          </a:p>
          <a:p>
            <a:pPr>
              <a:buSzPct val="45000"/>
            </a:pPr>
            <a:endParaRPr lang="it-IT" sz="3200" dirty="0" smtClean="0">
              <a:latin typeface="Calibri"/>
            </a:endParaRPr>
          </a:p>
          <a:p>
            <a:pPr algn="ctr">
              <a:buSzPct val="45000"/>
            </a:pP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Progetti 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d'Istituto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SzPct val="45000"/>
              <a:buFont typeface="StarSymbol"/>
              <a:buChar char=""/>
            </a:pP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SzPct val="45000"/>
            </a:pP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Continuità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SzPct val="45000"/>
            </a:pP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Inclusione</a:t>
            </a:r>
          </a:p>
          <a:p>
            <a:pPr algn="ctr">
              <a:buSzPct val="45000"/>
            </a:pP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Intercultura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170" name="TextShape 3"/>
          <p:cNvSpPr txBox="1"/>
          <p:nvPr/>
        </p:nvSpPr>
        <p:spPr>
          <a:xfrm>
            <a:off x="4338918" y="1851212"/>
            <a:ext cx="4365812" cy="428064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chemeClr val="bg1"/>
                </a:solidFill>
                <a:latin typeface="Calibri"/>
              </a:rPr>
              <a:t>Progetti di plesso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Biblioteca e dintorni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latin typeface="Calibri"/>
              </a:rPr>
              <a:t>Uscite didattiche e viaggi 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di istruzione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Multimedialità 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Momenti musicali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smtClean="0">
                <a:solidFill>
                  <a:schemeClr val="bg1"/>
                </a:solidFill>
                <a:latin typeface="Calibri"/>
              </a:rPr>
              <a:t>Kangourou 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Robotica educativa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 smtClean="0"/>
              <a:t> … e molto altro ancora</a:t>
            </a:r>
            <a:endParaRPr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76000" y="273600"/>
            <a:ext cx="8108280" cy="73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algn="ctr">
              <a:lnSpc>
                <a:spcPct val="117000"/>
              </a:lnSpc>
            </a:pPr>
            <a:r>
              <a:rPr lang="it-IT" sz="3600" b="1" dirty="0">
                <a:solidFill>
                  <a:srgbClr val="000000"/>
                </a:solidFill>
                <a:latin typeface="Comic Sans MS"/>
              </a:rPr>
              <a:t>Le Discipline di studio</a:t>
            </a:r>
            <a:endParaRPr dirty="0"/>
          </a:p>
        </p:txBody>
      </p:sp>
      <p:graphicFrame>
        <p:nvGraphicFramePr>
          <p:cNvPr id="172" name="Table 2"/>
          <p:cNvGraphicFramePr/>
          <p:nvPr>
            <p:extLst>
              <p:ext uri="{D42A27DB-BD31-4B8C-83A1-F6EECF244321}">
                <p14:modId xmlns:p14="http://schemas.microsoft.com/office/powerpoint/2010/main" val="2761207099"/>
              </p:ext>
            </p:extLst>
          </p:nvPr>
        </p:nvGraphicFramePr>
        <p:xfrm>
          <a:off x="550080" y="1130040"/>
          <a:ext cx="8229600" cy="508716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741760"/>
                <a:gridCol w="2744640"/>
                <a:gridCol w="2743200"/>
              </a:tblGrid>
              <a:tr h="398160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Discipline 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Tempo normale 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Lettere (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Ital.Sto.Geo.Appr.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)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10 h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Matematica e scienze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 h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Lingua Inglese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3h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Seconda lingua comunitaria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Tecnologia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Arte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Educazione fisica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Musica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Religione/Attività alternative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 h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it-IT" sz="1600" i="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Settimana 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30 h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50" y="2210580"/>
            <a:ext cx="2558130" cy="292608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994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Le 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Le discipline come veicolo per lo sviluppo delle competenze chiave</a:t>
            </a:r>
          </a:p>
          <a:p>
            <a:pPr algn="ctr">
              <a:buNone/>
            </a:pPr>
            <a:endParaRPr lang="it-IT" dirty="0" smtClean="0"/>
          </a:p>
          <a:p>
            <a:pPr lvl="0"/>
            <a:r>
              <a:rPr lang="it-IT" b="1" i="1" dirty="0"/>
              <a:t>la comunicazione nella </a:t>
            </a:r>
            <a:r>
              <a:rPr lang="it-IT" b="1" i="1" dirty="0" smtClean="0"/>
              <a:t>madrelingua</a:t>
            </a:r>
            <a:r>
              <a:rPr lang="it-IT" dirty="0" smtClean="0"/>
              <a:t> </a:t>
            </a:r>
          </a:p>
          <a:p>
            <a:pPr lvl="0"/>
            <a:r>
              <a:rPr lang="it-IT" dirty="0"/>
              <a:t> </a:t>
            </a:r>
            <a:r>
              <a:rPr lang="it-IT" b="1" i="1" dirty="0"/>
              <a:t>la comunicazione in lingue straniere</a:t>
            </a:r>
            <a:r>
              <a:rPr lang="it-IT" dirty="0"/>
              <a:t> </a:t>
            </a:r>
            <a:endParaRPr lang="it-IT" dirty="0" smtClean="0"/>
          </a:p>
          <a:p>
            <a:pPr lvl="0"/>
            <a:r>
              <a:rPr lang="it-IT" b="1" i="1" dirty="0"/>
              <a:t>la competenza matematica e le competenze di base in campo scientifico </a:t>
            </a:r>
            <a:r>
              <a:rPr lang="it-IT" b="1" i="1" dirty="0" smtClean="0"/>
              <a:t>e tecnologico</a:t>
            </a:r>
            <a:endParaRPr lang="it-IT" dirty="0" smtClean="0"/>
          </a:p>
          <a:p>
            <a:pPr lvl="0"/>
            <a:r>
              <a:rPr lang="it-IT" b="1" i="1" dirty="0"/>
              <a:t>la </a:t>
            </a:r>
            <a:r>
              <a:rPr lang="it-IT" b="1" i="1" dirty="0" smtClean="0"/>
              <a:t>competenza imparare </a:t>
            </a:r>
            <a:r>
              <a:rPr lang="it-IT" b="1" i="1" dirty="0"/>
              <a:t>ad </a:t>
            </a:r>
            <a:r>
              <a:rPr lang="it-IT" b="1" i="1" dirty="0" smtClean="0"/>
              <a:t>imparare</a:t>
            </a:r>
            <a:endParaRPr lang="it-IT" dirty="0" smtClean="0"/>
          </a:p>
          <a:p>
            <a:pPr lvl="0"/>
            <a:r>
              <a:rPr lang="it-IT" b="1" i="1" dirty="0" smtClean="0"/>
              <a:t>le </a:t>
            </a:r>
            <a:r>
              <a:rPr lang="it-IT" b="1" i="1" dirty="0"/>
              <a:t>competenze sociali e </a:t>
            </a:r>
            <a:r>
              <a:rPr lang="it-IT" b="1" i="1" dirty="0" smtClean="0"/>
              <a:t>civiche</a:t>
            </a:r>
            <a:endParaRPr lang="it-IT" dirty="0" smtClean="0"/>
          </a:p>
          <a:p>
            <a:pPr lvl="0"/>
            <a:r>
              <a:rPr lang="it-IT" b="1" i="1" dirty="0"/>
              <a:t>senso di iniziativa e di </a:t>
            </a:r>
            <a:r>
              <a:rPr lang="it-IT" b="1" i="1" dirty="0" smtClean="0"/>
              <a:t>imprenditorialità</a:t>
            </a:r>
            <a:endParaRPr lang="it-IT" dirty="0" smtClean="0"/>
          </a:p>
          <a:p>
            <a:pPr lvl="0"/>
            <a:r>
              <a:rPr lang="it-IT" b="1" i="1" dirty="0"/>
              <a:t>consapevolezza ed espressione </a:t>
            </a:r>
            <a:r>
              <a:rPr lang="it-IT" b="1" i="1" dirty="0" smtClean="0"/>
              <a:t>culturali</a:t>
            </a: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600" dirty="0">
                <a:solidFill>
                  <a:srgbClr val="000000"/>
                </a:solidFill>
                <a:latin typeface="Calibri"/>
              </a:rPr>
              <a:t>Offerta Formativa Scuola Secondaria</a:t>
            </a:r>
            <a:endParaRPr sz="3600" dirty="0"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it-IT" sz="3200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200" dirty="0" smtClean="0">
                <a:solidFill>
                  <a:srgbClr val="000000"/>
                </a:solidFill>
                <a:latin typeface="Calibri"/>
              </a:rPr>
              <a:t>Tempo 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ordinario 30 ore su 5 giorni con orario 8.00 – </a:t>
            </a:r>
            <a:r>
              <a:rPr lang="it-IT" sz="3200" dirty="0" smtClean="0">
                <a:solidFill>
                  <a:srgbClr val="000000"/>
                </a:solidFill>
                <a:latin typeface="Calibri"/>
              </a:rPr>
              <a:t>14.00</a:t>
            </a:r>
          </a:p>
          <a:p>
            <a:pPr algn="ctr">
              <a:lnSpc>
                <a:spcPct val="100000"/>
              </a:lnSpc>
            </a:pPr>
            <a:endParaRPr lang="it-IT" sz="3200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600" dirty="0">
                <a:solidFill>
                  <a:srgbClr val="000000"/>
                </a:solidFill>
                <a:latin typeface="Calibri"/>
              </a:rPr>
              <a:t>LA SECONDA LINGUA COMUNITARIA</a:t>
            </a:r>
            <a:endParaRPr sz="3600" dirty="0"/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199"/>
            <a:ext cx="8229240" cy="41820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  </a:t>
            </a:r>
            <a:endParaRPr lang="it-IT" sz="32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it-IT" sz="4000" dirty="0" smtClean="0">
                <a:solidFill>
                  <a:srgbClr val="000000"/>
                </a:solidFill>
                <a:latin typeface="Calibri"/>
              </a:rPr>
              <a:t>  Spagnolo </a:t>
            </a:r>
            <a:endParaRPr sz="4000" dirty="0"/>
          </a:p>
          <a:p>
            <a:pPr>
              <a:lnSpc>
                <a:spcPct val="100000"/>
              </a:lnSpc>
            </a:pPr>
            <a:r>
              <a:rPr lang="it-IT" sz="4000" dirty="0">
                <a:solidFill>
                  <a:srgbClr val="000000"/>
                </a:solidFill>
                <a:latin typeface="Calibri"/>
              </a:rPr>
              <a:t>  Francese </a:t>
            </a:r>
            <a:endParaRPr sz="4000" dirty="0"/>
          </a:p>
          <a:p>
            <a:pPr>
              <a:lnSpc>
                <a:spcPct val="100000"/>
              </a:lnSpc>
            </a:pPr>
            <a:r>
              <a:rPr lang="it-IT" sz="4000" dirty="0">
                <a:solidFill>
                  <a:srgbClr val="000000"/>
                </a:solidFill>
                <a:latin typeface="Calibri"/>
              </a:rPr>
              <a:t>  Tedesco </a:t>
            </a:r>
            <a:endParaRPr sz="4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it-IT" sz="32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000000"/>
                </a:solidFill>
                <a:latin typeface="Calibri"/>
              </a:rPr>
              <a:t>Può 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essere indicata, ma non si tratta di scelta. 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3600" b="1" dirty="0">
                <a:solidFill>
                  <a:srgbClr val="000000"/>
                </a:solidFill>
                <a:latin typeface="Calibri"/>
              </a:rPr>
              <a:t>   </a:t>
            </a:r>
            <a:endParaRPr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Formazione delle classi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it-IT" dirty="0" smtClean="0"/>
              <a:t>18 alunni numero minimo per la formazione di una classe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it-IT" dirty="0" smtClean="0"/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it-IT" dirty="0" smtClean="0"/>
              <a:t>28 alunni numero massimo di alunni per classe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it-IT" dirty="0" smtClean="0"/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it-IT" dirty="0" smtClean="0"/>
              <a:t>20/22 alunni per classe in presenza di 1 o 2 studenti diversamente abili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985</Words>
  <Application>Microsoft Office PowerPoint</Application>
  <PresentationFormat>Presentazione su schermo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22</vt:i4>
      </vt:variant>
    </vt:vector>
  </HeadingPairs>
  <TitlesOfParts>
    <vt:vector size="36" baseType="lpstr">
      <vt:lpstr>Microsoft YaHei</vt:lpstr>
      <vt:lpstr>Arial</vt:lpstr>
      <vt:lpstr>Calibri</vt:lpstr>
      <vt:lpstr>Comic Sans MS</vt:lpstr>
      <vt:lpstr>DejaVu Sans</vt:lpstr>
      <vt:lpstr>StarSymbol</vt:lpstr>
      <vt:lpstr>Times New Roman</vt:lpstr>
      <vt:lpstr>Trebuchet MS</vt:lpstr>
      <vt:lpstr>Verdana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Competenze</vt:lpstr>
      <vt:lpstr>Presentazione standard di PowerPoint</vt:lpstr>
      <vt:lpstr>Presentazione standard di PowerPoint</vt:lpstr>
      <vt:lpstr>Formazione delle classi</vt:lpstr>
      <vt:lpstr>COME CAMBIA LA VALUTAZIONE  NEL PRIMO CICLO </vt:lpstr>
      <vt:lpstr>PRINCIPI GENERALI </vt:lpstr>
      <vt:lpstr>VALUTAZIONE DEL COMPORTAMENTO </vt:lpstr>
      <vt:lpstr>Presentazione standard di PowerPoint</vt:lpstr>
      <vt:lpstr>Presentazione standard di PowerPoint</vt:lpstr>
      <vt:lpstr>L’Associazione Genitori</vt:lpstr>
      <vt:lpstr>Altre informazioni</vt:lpstr>
      <vt:lpstr>Procedure per l’iscrizione</vt:lpstr>
      <vt:lpstr>Operazioni preliminari</vt:lpstr>
      <vt:lpstr>Iscrizioni </vt:lpstr>
      <vt:lpstr>Attenzione </vt:lpstr>
      <vt:lpstr>Codice meccanografico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ds</cp:lastModifiedBy>
  <cp:revision>13</cp:revision>
  <dcterms:modified xsi:type="dcterms:W3CDTF">2017-12-18T08:56:08Z</dcterms:modified>
</cp:coreProperties>
</file>